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2" r:id="rId5"/>
    <p:sldId id="272" r:id="rId6"/>
    <p:sldId id="259" r:id="rId7"/>
    <p:sldId id="260" r:id="rId8"/>
    <p:sldId id="263" r:id="rId9"/>
    <p:sldId id="271" r:id="rId10"/>
    <p:sldId id="261" r:id="rId11"/>
    <p:sldId id="264" r:id="rId12"/>
    <p:sldId id="265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41A6638-56FF-41EE-BB5A-9805772C6A2A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D5C5E0C-3FA3-4B96-9ABB-01803E8CA7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6638-56FF-41EE-BB5A-9805772C6A2A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C5E0C-3FA3-4B96-9ABB-01803E8CA7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6638-56FF-41EE-BB5A-9805772C6A2A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C5E0C-3FA3-4B96-9ABB-01803E8CA7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6638-56FF-41EE-BB5A-9805772C6A2A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C5E0C-3FA3-4B96-9ABB-01803E8CA7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6638-56FF-41EE-BB5A-9805772C6A2A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C5E0C-3FA3-4B96-9ABB-01803E8CA7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6638-56FF-41EE-BB5A-9805772C6A2A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C5E0C-3FA3-4B96-9ABB-01803E8CA7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41A6638-56FF-41EE-BB5A-9805772C6A2A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D5C5E0C-3FA3-4B96-9ABB-01803E8CA7F0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41A6638-56FF-41EE-BB5A-9805772C6A2A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D5C5E0C-3FA3-4B96-9ABB-01803E8CA7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6638-56FF-41EE-BB5A-9805772C6A2A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C5E0C-3FA3-4B96-9ABB-01803E8CA7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6638-56FF-41EE-BB5A-9805772C6A2A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C5E0C-3FA3-4B96-9ABB-01803E8CA7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6638-56FF-41EE-BB5A-9805772C6A2A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C5E0C-3FA3-4B96-9ABB-01803E8CA7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41A6638-56FF-41EE-BB5A-9805772C6A2A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D5C5E0C-3FA3-4B96-9ABB-01803E8CA7F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Chp</a:t>
            </a:r>
            <a:r>
              <a:rPr lang="en-US" dirty="0" smtClean="0"/>
              <a:t>. 2: Atoms and the Periodic Table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Study Guide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18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511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Groups </a:t>
            </a:r>
            <a:r>
              <a:rPr lang="en-US" sz="2400" dirty="0" smtClean="0"/>
              <a:t>are </a:t>
            </a:r>
            <a:r>
              <a:rPr lang="en-US" sz="2400" dirty="0" smtClean="0"/>
              <a:t>vertical columns (up and down) on the Periodic Table of Elements.</a:t>
            </a:r>
          </a:p>
          <a:p>
            <a:r>
              <a:rPr lang="en-US" sz="2400" dirty="0" smtClean="0"/>
              <a:t>All </a:t>
            </a:r>
            <a:r>
              <a:rPr lang="en-US" sz="2400" dirty="0" smtClean="0"/>
              <a:t>elements in a group have the same number of valence </a:t>
            </a:r>
            <a:r>
              <a:rPr lang="en-US" sz="2400" dirty="0" smtClean="0"/>
              <a:t>electrons.</a:t>
            </a:r>
          </a:p>
          <a:p>
            <a:r>
              <a:rPr lang="en-US" sz="2400" dirty="0" smtClean="0"/>
              <a:t>Elements in the same group share common chemical properties.</a:t>
            </a:r>
          </a:p>
          <a:p>
            <a:r>
              <a:rPr lang="en-US" sz="2400" dirty="0" smtClean="0"/>
              <a:t>(Ex. Group 18=Helium, Neon, Argon, Krypton, Xenon, Radon are all Noble Gases)</a:t>
            </a:r>
            <a:endParaRPr lang="en-US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939145"/>
            <a:ext cx="3732609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843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Periods are horizontal rows (left to right) </a:t>
            </a:r>
            <a:r>
              <a:rPr lang="en-US" dirty="0"/>
              <a:t>on the Periodic Table of Elements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All elements in a period have the same number of energy levels for electrons.</a:t>
            </a:r>
            <a:endParaRPr lang="en-US" dirty="0"/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343400"/>
            <a:ext cx="44196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139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Elements on the periodic table can be broken into 3 categories: metals, metalloids, and non-metals.</a:t>
            </a:r>
          </a:p>
          <a:p>
            <a:r>
              <a:rPr lang="en-US" dirty="0" smtClean="0"/>
              <a:t>Examples: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648200"/>
            <a:ext cx="19812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 descr="http://theodoregray.com/periodictable/Samples/005.6/s12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686300"/>
            <a:ext cx="1904999" cy="1904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16431" y="4292723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metal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09057" y="4292723"/>
            <a:ext cx="1154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metalloid</a:t>
            </a:r>
            <a:endParaRPr lang="en-US" dirty="0"/>
          </a:p>
        </p:txBody>
      </p:sp>
      <p:pic>
        <p:nvPicPr>
          <p:cNvPr id="1032" name="Picture 8" descr="http://periodictable.com/Samples/034.12/s9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96" y="4648200"/>
            <a:ext cx="19812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140267" y="4271941"/>
            <a:ext cx="1247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non-metal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60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Metals=blue on this </a:t>
            </a:r>
          </a:p>
          <a:p>
            <a:pPr marL="109728" indent="0">
              <a:buNone/>
            </a:pPr>
            <a:r>
              <a:rPr lang="en-US" sz="2000" dirty="0" smtClean="0"/>
              <a:t>table</a:t>
            </a:r>
          </a:p>
          <a:p>
            <a:r>
              <a:rPr lang="en-US" sz="2000" dirty="0"/>
              <a:t>m</a:t>
            </a:r>
            <a:r>
              <a:rPr lang="en-US" sz="2000" dirty="0" smtClean="0"/>
              <a:t>etals have a shiny </a:t>
            </a:r>
          </a:p>
          <a:p>
            <a:pPr marL="109728" indent="0">
              <a:buNone/>
            </a:pPr>
            <a:r>
              <a:rPr lang="en-US" sz="2000" dirty="0" smtClean="0"/>
              <a:t>luster</a:t>
            </a:r>
          </a:p>
          <a:p>
            <a:r>
              <a:rPr lang="en-US" sz="2000" dirty="0"/>
              <a:t>g</a:t>
            </a:r>
            <a:r>
              <a:rPr lang="en-US" sz="2000" dirty="0" smtClean="0"/>
              <a:t>ood conductor of heat </a:t>
            </a:r>
          </a:p>
          <a:p>
            <a:pPr marL="109728" indent="0">
              <a:buNone/>
            </a:pPr>
            <a:r>
              <a:rPr lang="en-US" sz="2000" dirty="0"/>
              <a:t>a</a:t>
            </a:r>
            <a:r>
              <a:rPr lang="en-US" sz="2000" dirty="0" smtClean="0"/>
              <a:t>nd electricity</a:t>
            </a:r>
          </a:p>
          <a:p>
            <a:r>
              <a:rPr lang="en-US" sz="2000" dirty="0"/>
              <a:t>h</a:t>
            </a:r>
            <a:r>
              <a:rPr lang="en-US" sz="2000" dirty="0" smtClean="0"/>
              <a:t>igh melting point</a:t>
            </a:r>
          </a:p>
          <a:p>
            <a:r>
              <a:rPr lang="en-US" sz="2000" dirty="0"/>
              <a:t>s</a:t>
            </a:r>
            <a:r>
              <a:rPr lang="en-US" sz="2000" dirty="0" smtClean="0"/>
              <a:t>olid at room temp.</a:t>
            </a:r>
          </a:p>
          <a:p>
            <a:r>
              <a:rPr lang="en-US" sz="2000" dirty="0"/>
              <a:t>m</a:t>
            </a:r>
            <a:r>
              <a:rPr lang="en-US" sz="2000" dirty="0" smtClean="0"/>
              <a:t>alleable</a:t>
            </a: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964" y="2438400"/>
            <a:ext cx="5308614" cy="3472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412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Metalloids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Metalloids=orange on </a:t>
            </a:r>
          </a:p>
          <a:p>
            <a:pPr marL="109728" indent="0">
              <a:buNone/>
            </a:pPr>
            <a:r>
              <a:rPr lang="en-US" sz="2000" dirty="0" smtClean="0"/>
              <a:t>this table</a:t>
            </a:r>
          </a:p>
          <a:p>
            <a:r>
              <a:rPr lang="en-US" sz="2000" dirty="0" smtClean="0"/>
              <a:t>share same </a:t>
            </a:r>
          </a:p>
          <a:p>
            <a:pPr marL="109728" indent="0">
              <a:buNone/>
            </a:pPr>
            <a:r>
              <a:rPr lang="en-US" sz="2000" dirty="0" smtClean="0"/>
              <a:t>characteristics/properties</a:t>
            </a:r>
          </a:p>
          <a:p>
            <a:pPr marL="109728" indent="0">
              <a:buNone/>
            </a:pPr>
            <a:r>
              <a:rPr lang="en-US" sz="2000" dirty="0"/>
              <a:t>o</a:t>
            </a:r>
            <a:r>
              <a:rPr lang="en-US" sz="2000" dirty="0" smtClean="0"/>
              <a:t>f both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964" y="2438400"/>
            <a:ext cx="5308614" cy="3472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757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Metals=green on this </a:t>
            </a:r>
          </a:p>
          <a:p>
            <a:pPr marL="109728" indent="0">
              <a:buNone/>
            </a:pPr>
            <a:r>
              <a:rPr lang="en-US" sz="2000" dirty="0" smtClean="0"/>
              <a:t>table</a:t>
            </a:r>
          </a:p>
          <a:p>
            <a:r>
              <a:rPr lang="en-US" sz="2000" dirty="0" smtClean="0"/>
              <a:t>non-metals have a </a:t>
            </a:r>
          </a:p>
          <a:p>
            <a:pPr marL="109728" indent="0">
              <a:buNone/>
            </a:pPr>
            <a:r>
              <a:rPr lang="en-US" sz="2000" dirty="0" smtClean="0"/>
              <a:t>dull luster</a:t>
            </a:r>
          </a:p>
          <a:p>
            <a:r>
              <a:rPr lang="en-US" sz="2000" dirty="0"/>
              <a:t>b</a:t>
            </a:r>
            <a:r>
              <a:rPr lang="en-US" sz="2000" dirty="0" smtClean="0"/>
              <a:t>ad conductor of heat </a:t>
            </a:r>
          </a:p>
          <a:p>
            <a:pPr marL="109728" indent="0">
              <a:buNone/>
            </a:pPr>
            <a:r>
              <a:rPr lang="en-US" sz="2000" dirty="0"/>
              <a:t>a</a:t>
            </a:r>
            <a:r>
              <a:rPr lang="en-US" sz="2000" dirty="0" smtClean="0"/>
              <a:t>nd electricity</a:t>
            </a:r>
          </a:p>
          <a:p>
            <a:r>
              <a:rPr lang="en-US" sz="2000" dirty="0" smtClean="0"/>
              <a:t>low melting point</a:t>
            </a:r>
          </a:p>
          <a:p>
            <a:r>
              <a:rPr lang="en-US" sz="2000" dirty="0" smtClean="0"/>
              <a:t>gas at room temp.</a:t>
            </a:r>
          </a:p>
          <a:p>
            <a:r>
              <a:rPr lang="en-US" sz="2000" dirty="0"/>
              <a:t>b</a:t>
            </a:r>
            <a:r>
              <a:rPr lang="en-US" sz="2000" dirty="0" smtClean="0"/>
              <a:t>rittle</a:t>
            </a: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964" y="2438400"/>
            <a:ext cx="5308614" cy="3472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333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Parts of an atom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Protons: In the nucleus, has a positive </a:t>
            </a:r>
            <a:r>
              <a:rPr lang="en-US" dirty="0" smtClean="0"/>
              <a:t>charge</a:t>
            </a:r>
            <a:endParaRPr lang="en-US" dirty="0" smtClean="0"/>
          </a:p>
          <a:p>
            <a:r>
              <a:rPr lang="en-US" dirty="0" smtClean="0"/>
              <a:t>Neutron: In the nucleus, has a neutral charge</a:t>
            </a:r>
          </a:p>
          <a:p>
            <a:r>
              <a:rPr lang="en-US" dirty="0" smtClean="0"/>
              <a:t>Electron: Orbits the nucleus, has a negative charge</a:t>
            </a:r>
          </a:p>
          <a:p>
            <a:pPr marL="109728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300" y="3863451"/>
            <a:ext cx="4457700" cy="295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047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Charge of an atom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atoms in their basic form are neutral because they have the same number of protons (positive) and </a:t>
            </a:r>
            <a:r>
              <a:rPr lang="en-US" dirty="0" smtClean="0"/>
              <a:t>the </a:t>
            </a:r>
            <a:r>
              <a:rPr lang="en-US" dirty="0" smtClean="0"/>
              <a:t>same number of </a:t>
            </a:r>
            <a:r>
              <a:rPr lang="en-US" dirty="0" smtClean="0"/>
              <a:t>electrons </a:t>
            </a:r>
            <a:r>
              <a:rPr lang="en-US" dirty="0" smtClean="0"/>
              <a:t>(negative).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733800"/>
            <a:ext cx="2708384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1981200" y="4419600"/>
            <a:ext cx="1981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981200" y="5098473"/>
            <a:ext cx="2649592" cy="10737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855839" y="5119255"/>
            <a:ext cx="207836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4343400" y="5334000"/>
            <a:ext cx="2590800" cy="2216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934200" y="4941884"/>
            <a:ext cx="10855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2(+)</a:t>
            </a:r>
            <a:endParaRPr lang="en-US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1371600" y="4596162"/>
            <a:ext cx="962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2(-)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4148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2511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Electrons are found in the electron cloud/energy levels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Each</a:t>
            </a:r>
            <a:r>
              <a:rPr lang="en-US" dirty="0" smtClean="0"/>
              <a:t> </a:t>
            </a:r>
            <a:r>
              <a:rPr lang="en-US" dirty="0" smtClean="0"/>
              <a:t>energy </a:t>
            </a:r>
            <a:r>
              <a:rPr lang="en-US" dirty="0" smtClean="0"/>
              <a:t>level has a maximum number of electrons it can hold: </a:t>
            </a:r>
            <a:r>
              <a:rPr lang="en-US" dirty="0" smtClean="0"/>
              <a:t>2 electrons in the first level, 8 in the second level, and 18 in the 3</a:t>
            </a:r>
            <a:r>
              <a:rPr lang="en-US" baseline="30000" dirty="0" smtClean="0"/>
              <a:t>rd</a:t>
            </a:r>
            <a:r>
              <a:rPr lang="en-US" dirty="0" smtClean="0"/>
              <a:t> level.</a:t>
            </a:r>
          </a:p>
          <a:p>
            <a:pPr>
              <a:lnSpc>
                <a:spcPct val="120000"/>
              </a:lnSpc>
            </a:pPr>
            <a:r>
              <a:rPr lang="en-US" dirty="0"/>
              <a:t>An element will not bond with another element if their outermost energy level is </a:t>
            </a:r>
            <a:r>
              <a:rPr lang="en-US" dirty="0" smtClean="0"/>
              <a:t>full</a:t>
            </a:r>
            <a:r>
              <a:rPr lang="en-US" dirty="0"/>
              <a:t> </a:t>
            </a:r>
            <a:r>
              <a:rPr lang="en-US" dirty="0" smtClean="0"/>
              <a:t>(it is chemically stable).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The </a:t>
            </a:r>
            <a:r>
              <a:rPr lang="en-US" dirty="0" smtClean="0"/>
              <a:t>electrons in the outer part of the last level of an atom are called valence electrons.  These are the electrons that can be shared with other atoms to form bonds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The mass of an electron is very small.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36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an atom loses a valence electron it becomes positively charged (+) because now it has more protons.</a:t>
            </a:r>
          </a:p>
          <a:p>
            <a:r>
              <a:rPr lang="en-US" dirty="0"/>
              <a:t>When an atom </a:t>
            </a:r>
            <a:r>
              <a:rPr lang="en-US" dirty="0" smtClean="0"/>
              <a:t>gains </a:t>
            </a:r>
            <a:r>
              <a:rPr lang="en-US" dirty="0"/>
              <a:t>a valence electron it becomes </a:t>
            </a:r>
            <a:r>
              <a:rPr lang="en-US" dirty="0" smtClean="0"/>
              <a:t>negatively </a:t>
            </a:r>
            <a:r>
              <a:rPr lang="en-US" dirty="0"/>
              <a:t>charged </a:t>
            </a:r>
            <a:r>
              <a:rPr lang="en-US" dirty="0" smtClean="0"/>
              <a:t>(-) </a:t>
            </a:r>
            <a:r>
              <a:rPr lang="en-US" dirty="0"/>
              <a:t>because now it has more </a:t>
            </a:r>
            <a:r>
              <a:rPr lang="en-US" dirty="0" smtClean="0"/>
              <a:t>electrons.</a:t>
            </a:r>
            <a:endParaRPr lang="en-US" dirty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836" y="5250007"/>
            <a:ext cx="535361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703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Table of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09800"/>
            <a:ext cx="8526329" cy="447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170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an Element Box</a:t>
            </a:r>
            <a:endParaRPr lang="en-US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193" y="2514600"/>
            <a:ext cx="3183763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819400"/>
            <a:ext cx="2846387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795" y="3689639"/>
            <a:ext cx="2846387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722" y="4343400"/>
            <a:ext cx="2846387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213" y="5105400"/>
            <a:ext cx="2846387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732587" y="2777609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Element Name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22109" y="3642426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Atomic Number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05814" y="4301609"/>
            <a:ext cx="1869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Element Symbol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51600" y="5063609"/>
            <a:ext cx="1507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Atomic Mass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14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Number/Atomic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atomic number is the number of protons the element has. This determines the identity of the element.</a:t>
            </a:r>
          </a:p>
          <a:p>
            <a:r>
              <a:rPr lang="en-US" dirty="0" smtClean="0"/>
              <a:t>The atomic mass is the # of protons plus # of neutrons. (or atomic mass minus # of protons equals neutrons)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64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Bohr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When labeling an atom of an element the Bohr Model is the best way to represent the atom.</a:t>
            </a:r>
          </a:p>
          <a:p>
            <a:r>
              <a:rPr lang="en-US" sz="2400" dirty="0" smtClean="0"/>
              <a:t>The Bohr Model for an element lists the # of protons and the # of neutrons in a box (the nucleus), and rings representing energy levels with electrons </a:t>
            </a:r>
          </a:p>
          <a:p>
            <a:r>
              <a:rPr lang="en-US" sz="2400" dirty="0" smtClean="0"/>
              <a:t>Ex: Bohr Model for Carbon</a:t>
            </a:r>
          </a:p>
          <a:p>
            <a:pPr marL="109728" indent="0">
              <a:buNone/>
            </a:pP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250748"/>
            <a:ext cx="2390775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298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543</TotalTime>
  <Words>526</Words>
  <Application>Microsoft Office PowerPoint</Application>
  <PresentationFormat>On-screen Show (4:3)</PresentationFormat>
  <Paragraphs>72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Urban</vt:lpstr>
      <vt:lpstr>Chp. 2: Atoms and the Periodic Table</vt:lpstr>
      <vt:lpstr>Parts of an atom</vt:lpstr>
      <vt:lpstr>Charge of an atom</vt:lpstr>
      <vt:lpstr>Electrons</vt:lpstr>
      <vt:lpstr>Ions</vt:lpstr>
      <vt:lpstr>Periodic Table of Elements</vt:lpstr>
      <vt:lpstr>Parts of an Element Box</vt:lpstr>
      <vt:lpstr>Atomic Number/Atomic Mass</vt:lpstr>
      <vt:lpstr>Bohr Model</vt:lpstr>
      <vt:lpstr>Element Group</vt:lpstr>
      <vt:lpstr>Element Period</vt:lpstr>
      <vt:lpstr>3 Categories</vt:lpstr>
      <vt:lpstr>Metals</vt:lpstr>
      <vt:lpstr>Metalloids</vt:lpstr>
      <vt:lpstr>Non-metals</vt:lpstr>
    </vt:vector>
  </TitlesOfParts>
  <Company>Eanes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Chp. 2: Atoms and the Periodic Table</dc:title>
  <dc:creator>Windows User</dc:creator>
  <cp:lastModifiedBy>Windows User</cp:lastModifiedBy>
  <cp:revision>20</cp:revision>
  <dcterms:created xsi:type="dcterms:W3CDTF">2016-01-22T20:23:16Z</dcterms:created>
  <dcterms:modified xsi:type="dcterms:W3CDTF">2016-01-25T21:34:53Z</dcterms:modified>
</cp:coreProperties>
</file>